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0" r:id="rId2"/>
    <p:sldId id="403" r:id="rId3"/>
    <p:sldId id="411" r:id="rId4"/>
    <p:sldId id="412" r:id="rId5"/>
    <p:sldId id="404" r:id="rId6"/>
    <p:sldId id="414" r:id="rId7"/>
    <p:sldId id="408" r:id="rId8"/>
    <p:sldId id="409" r:id="rId9"/>
    <p:sldId id="346" r:id="rId10"/>
    <p:sldId id="410" r:id="rId11"/>
    <p:sldId id="41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45BE4-75F6-4A3C-6A31-30663516CE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F1258C-CA2C-104D-BAD9-33704EBF8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DA69A-1881-0FA4-18E9-6EB2CAA83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AA4-D472-4239-8B25-7F0E0A25E195}" type="datetimeFigureOut">
              <a:rPr lang="en-AU" smtClean="0"/>
              <a:t>10/08/2024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92CFE-9186-7A45-03C9-E0FC4F5CC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BFD4C-5373-6A20-5F6D-84808ADC8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5849-B988-4EF8-912D-402E61056E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4237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61793-026A-16D2-4E93-1D2237E25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0C0454-6D44-8F7C-AEB0-815FFFBB2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780A0-3F71-5B8E-7ADD-0DD1716A8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AA4-D472-4239-8B25-7F0E0A25E195}" type="datetimeFigureOut">
              <a:rPr lang="en-AU" smtClean="0"/>
              <a:t>10/08/2024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6D93A-5AB4-2FBA-AF2C-B97F3B9D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7379D-63B1-2D3D-1A03-69BAAE599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5849-B988-4EF8-912D-402E61056E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5470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9506A2-EE53-41F5-D253-561B7DFD11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1D973D-C319-E04D-D134-D1D54C948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A6939-8090-018F-5ADF-941C9F65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AA4-D472-4239-8B25-7F0E0A25E195}" type="datetimeFigureOut">
              <a:rPr lang="en-AU" smtClean="0"/>
              <a:t>10/08/2024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29FD7-72B6-6013-9850-5E94EA175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7830A-6D2B-2274-F63B-831BF7BF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5849-B988-4EF8-912D-402E61056E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3701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64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CE3D8-4902-B88C-F34C-C31BCF162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53B37-58C3-EE99-A8B0-93804735B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B71E1-2651-5A17-CCC6-0BAC6DB60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AA4-D472-4239-8B25-7F0E0A25E195}" type="datetimeFigureOut">
              <a:rPr lang="en-AU" smtClean="0"/>
              <a:t>10/08/2024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11401-25A8-A824-8AE9-B366EE778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8434A-9B2A-CBD3-8F49-C7E52AE7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5849-B988-4EF8-912D-402E61056E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388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7EB85-2400-47B1-789A-19FD31281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1D6B-E803-B5A2-6050-477B1B1E4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F6DC7-2675-DD27-67F4-3A86B7E0A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AA4-D472-4239-8B25-7F0E0A25E195}" type="datetimeFigureOut">
              <a:rPr lang="en-AU" smtClean="0"/>
              <a:t>10/08/2024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CA1B3-A9CD-6ECA-FC50-B651B925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EDF69-67AD-B88C-2626-D284A929F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5849-B988-4EF8-912D-402E61056E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2454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9E5C-0173-EA73-C525-53423E5A1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10CD3-1457-9CB0-CCCA-5E9105E871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9AB1F-C674-8C43-1B62-B3229C9FF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1E999-BD26-66FE-8531-8F4E31D72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AA4-D472-4239-8B25-7F0E0A25E195}" type="datetimeFigureOut">
              <a:rPr lang="en-AU" smtClean="0"/>
              <a:t>10/08/2024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9AFF05-D673-E938-175A-B7C508293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F0DE7-79A6-CC94-A6FE-338E174F2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5849-B988-4EF8-912D-402E61056E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6623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3B23-DE7D-34D0-ACCF-A31F2F33C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1C46E-C21D-946F-53D1-E38018BBF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DDB8F-4D95-4BB1-0998-BC335F80B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CD7AD9-909D-ECF4-6803-CF397FEB5B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9E5F4B-74D3-6F44-A98D-B113678347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D66C3F-FAA7-4522-AEF5-E53E3063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AA4-D472-4239-8B25-7F0E0A25E195}" type="datetimeFigureOut">
              <a:rPr lang="en-AU" smtClean="0"/>
              <a:t>10/08/2024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A76D00-BE3B-7C73-3BBF-3BD2606A8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531E8A-4456-BC0A-59BC-0639A9777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5849-B988-4EF8-912D-402E61056E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7189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11759-D757-D48A-FC7E-4090E9FCE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0511E6-82FC-EF76-987D-2638BB060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AA4-D472-4239-8B25-7F0E0A25E195}" type="datetimeFigureOut">
              <a:rPr lang="en-AU" smtClean="0"/>
              <a:t>10/08/2024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EE275B-937F-4703-94E3-E8D35768D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9A428E-DF98-02AC-BA48-9E76D8714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5849-B988-4EF8-912D-402E61056E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5359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36F876-8BC6-82A3-E994-59B71C1C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AA4-D472-4239-8B25-7F0E0A25E195}" type="datetimeFigureOut">
              <a:rPr lang="en-AU" smtClean="0"/>
              <a:t>10/08/2024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2BBFE-C0A4-0A72-C1C8-C9CA862C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457EA-E268-3A2B-FFFD-559462887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5849-B988-4EF8-912D-402E61056E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1558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41451-2F2A-D040-BCBA-8D04E2C66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5AA6A-1393-0CE3-96E8-E7050160C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F51EBE-7B1D-B1CD-552F-7980C4278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6A28C-F058-FA2A-88AC-7827A3E98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AA4-D472-4239-8B25-7F0E0A25E195}" type="datetimeFigureOut">
              <a:rPr lang="en-AU" smtClean="0"/>
              <a:t>10/08/2024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F78EE2-83C6-699C-EB94-8B7615D70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45AD2D-698C-FD7C-1891-0C53C4399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5849-B988-4EF8-912D-402E61056E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6079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9D010-B7FA-2F33-F9C9-8FFEF6330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CB4B0E-9F07-97C0-42A4-284680BA01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F60F6A-EC3D-CA80-CAB8-1EA492382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398471-4FFC-2015-64EB-5880A2304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AA4-D472-4239-8B25-7F0E0A25E195}" type="datetimeFigureOut">
              <a:rPr lang="en-AU" smtClean="0"/>
              <a:t>10/08/2024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1461D9-C96A-04F0-54C4-2DB4C017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AC28F-3630-E14D-5685-F485E4391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5849-B988-4EF8-912D-402E61056E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4435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D86690-DF4F-D940-A8A6-168D39CD7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CDB8C-DB7C-DE21-F547-8B60F8D0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AFB46-77F4-E637-201C-28D101964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DBAA4-D472-4239-8B25-7F0E0A25E195}" type="datetimeFigureOut">
              <a:rPr lang="en-AU" smtClean="0"/>
              <a:t>10/08/2024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FB72F-1427-2CB4-EFAE-6DBEE50775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9223D-5F07-4184-6FDB-4A0EDB6C60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D5849-B988-4EF8-912D-402E61056E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0933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7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6.emf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1914" y="1947987"/>
            <a:ext cx="7203860" cy="913259"/>
          </a:xfrm>
        </p:spPr>
        <p:txBody>
          <a:bodyPr/>
          <a:lstStyle/>
          <a:p>
            <a:r>
              <a:rPr lang="en-GB" sz="1600" b="1" dirty="0">
                <a:latin typeface="Nexa Bold" panose="02000000000000000000" pitchFamily="50" charset="0"/>
              </a:rPr>
              <a:t>Race Entries: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Nexa Bold" panose="02000000000000000000" pitchFamily="50" charset="0"/>
              </a:rPr>
              <a:t>Wednesday afternoons 	</a:t>
            </a:r>
            <a:r>
              <a:rPr lang="en-GB" dirty="0">
                <a:solidFill>
                  <a:srgbClr val="FF0000"/>
                </a:solidFill>
                <a:latin typeface="Nexa Bold" panose="02000000000000000000" pitchFamily="50" charset="0"/>
              </a:rPr>
              <a:t>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Nexa Bold" panose="02000000000000000000" pitchFamily="50" charset="0"/>
              </a:rPr>
              <a:t>Wednesday Twilights		</a:t>
            </a:r>
            <a:r>
              <a:rPr lang="en-GB" dirty="0">
                <a:solidFill>
                  <a:srgbClr val="FF0000"/>
                </a:solidFill>
                <a:latin typeface="Nexa Bold" panose="02000000000000000000" pitchFamily="50" charset="0"/>
              </a:rPr>
              <a:t>20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Nexa Bold" panose="02000000000000000000" pitchFamily="50" charset="0"/>
              </a:rPr>
              <a:t>Sunday Racing		</a:t>
            </a:r>
            <a:r>
              <a:rPr lang="en-GB" dirty="0">
                <a:solidFill>
                  <a:srgbClr val="FF0000"/>
                </a:solidFill>
                <a:latin typeface="Nexa Bold" panose="02000000000000000000" pitchFamily="50" charset="0"/>
              </a:rPr>
              <a:t>12</a:t>
            </a:r>
          </a:p>
          <a:p>
            <a:r>
              <a:rPr lang="en-GB" sz="1600" b="1" dirty="0">
                <a:latin typeface="Nexa Bold" panose="02000000000000000000" pitchFamily="50" charset="0"/>
              </a:rPr>
              <a:t>Membership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Nexa Bold" panose="02000000000000000000" pitchFamily="50" charset="0"/>
              </a:rPr>
              <a:t>Members		</a:t>
            </a:r>
            <a:r>
              <a:rPr lang="en-GB" dirty="0">
                <a:solidFill>
                  <a:srgbClr val="FF0000"/>
                </a:solidFill>
                <a:latin typeface="Nexa Bold" panose="02000000000000000000" pitchFamily="50" charset="0"/>
              </a:rPr>
              <a:t>135</a:t>
            </a:r>
          </a:p>
          <a:p>
            <a:r>
              <a:rPr lang="en-GB" sz="1600" b="1" dirty="0">
                <a:latin typeface="Nexa Bold" panose="02000000000000000000" pitchFamily="50" charset="0"/>
              </a:rPr>
              <a:t>New Boats (welcome)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  <a:latin typeface="Nexa Bold" panose="02000000000000000000" pitchFamily="50" charset="0"/>
              </a:rPr>
              <a:t>Excelsior (East Coast 31)                  Pete Baxter/ Roy Toal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  <a:latin typeface="Nexa Bold" panose="02000000000000000000" pitchFamily="50" charset="0"/>
              </a:rPr>
              <a:t>Jazz Bar ( Adams 10)	                        Jared </a:t>
            </a:r>
            <a:r>
              <a:rPr lang="en-GB" dirty="0" err="1">
                <a:solidFill>
                  <a:srgbClr val="FF0000"/>
                </a:solidFill>
                <a:latin typeface="Nexa Bold" panose="02000000000000000000" pitchFamily="50" charset="0"/>
              </a:rPr>
              <a:t>Macquart</a:t>
            </a:r>
            <a:r>
              <a:rPr lang="en-GB" dirty="0">
                <a:solidFill>
                  <a:srgbClr val="FF0000"/>
                </a:solidFill>
                <a:latin typeface="Nexa Bold" panose="02000000000000000000" pitchFamily="50" charset="0"/>
              </a:rPr>
              <a:t>/Tony Landers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  <a:latin typeface="Nexa Bold" panose="02000000000000000000" pitchFamily="50" charset="0"/>
              </a:rPr>
              <a:t>Midnight Magic                                  Peter Fielder</a:t>
            </a:r>
            <a:endParaRPr lang="en-GB" dirty="0">
              <a:latin typeface="Nexa Bold" panose="02000000000000000000" pitchFamily="50" charset="0"/>
            </a:endParaRPr>
          </a:p>
          <a:p>
            <a:r>
              <a:rPr lang="en-GB" dirty="0">
                <a:latin typeface="Nexa Bold" panose="02000000000000000000" pitchFamily="50" charset="0"/>
              </a:rPr>
              <a:t>		</a:t>
            </a:r>
          </a:p>
          <a:p>
            <a:endParaRPr lang="en-GB" dirty="0">
              <a:solidFill>
                <a:srgbClr val="FF0000"/>
              </a:solidFill>
              <a:latin typeface="Nexa Bold" panose="02000000000000000000" pitchFamily="50" charset="0"/>
            </a:endParaRPr>
          </a:p>
          <a:p>
            <a:endParaRPr lang="en-GB" dirty="0">
              <a:latin typeface="Nexa Bold" panose="02000000000000000000" pitchFamily="50" charset="0"/>
            </a:endParaRPr>
          </a:p>
        </p:txBody>
      </p:sp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rgbClr val="E28A2A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1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F4669-6A5A-47F4-BF2C-F4298F552736}"/>
              </a:ext>
            </a:extLst>
          </p:cNvPr>
          <p:cNvSpPr txBox="1"/>
          <p:nvPr/>
        </p:nvSpPr>
        <p:spPr>
          <a:xfrm>
            <a:off x="1" y="8995"/>
            <a:ext cx="12191999" cy="14465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C000"/>
                </a:solidFill>
                <a:latin typeface="Nexa Bold" panose="02000000000000000000" pitchFamily="50" charset="0"/>
              </a:defRPr>
            </a:lvl1pPr>
          </a:lstStyle>
          <a:p>
            <a:r>
              <a:rPr lang="en-AU" sz="4400" dirty="0"/>
              <a:t>Sailing Captain’s </a:t>
            </a:r>
          </a:p>
          <a:p>
            <a:r>
              <a:rPr lang="en-AU" sz="4400" dirty="0"/>
              <a:t>“Report  2023-24”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40639A-CF84-437D-B3B6-17CC47003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279" y="5857679"/>
            <a:ext cx="1891531" cy="958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B8A07E-9D84-484F-AE93-19E5664526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2464" y="2258952"/>
            <a:ext cx="5839535" cy="3287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B206E6-7355-4219-B5C5-F11F2F881E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52465" y="2185936"/>
            <a:ext cx="5839535" cy="347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684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84DC3-0E0A-DD98-07B4-041B7E71B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68625"/>
            <a:ext cx="10515600" cy="2459314"/>
          </a:xfrm>
        </p:spPr>
        <p:txBody>
          <a:bodyPr/>
          <a:lstStyle/>
          <a:p>
            <a:r>
              <a:rPr lang="en-AU" dirty="0"/>
              <a:t>Port Stephens- RMYC PH &amp; Cronulla Social</a:t>
            </a:r>
          </a:p>
        </p:txBody>
      </p:sp>
      <p:pic>
        <p:nvPicPr>
          <p:cNvPr id="5" name="Content Placeholder 4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847367FA-44EE-4605-F7DB-7949BE478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4" y="3780488"/>
            <a:ext cx="4811765" cy="2706618"/>
          </a:xfrm>
        </p:spPr>
      </p:pic>
      <p:pic>
        <p:nvPicPr>
          <p:cNvPr id="7" name="Picture 6" descr="A group of people posing for a photo under a tree&#10;&#10;Description automatically generated">
            <a:extLst>
              <a:ext uri="{FF2B5EF4-FFF2-40B4-BE49-F238E27FC236}">
                <a16:creationId xmlns:a16="http://schemas.microsoft.com/office/drawing/2014/main" id="{53E49FEF-C9B0-3254-24E0-631FE4907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4" y="758823"/>
            <a:ext cx="7462868" cy="3336099"/>
          </a:xfrm>
          <a:prstGeom prst="rect">
            <a:avLst/>
          </a:prstGeom>
        </p:spPr>
      </p:pic>
      <p:pic>
        <p:nvPicPr>
          <p:cNvPr id="9" name="Picture 8" descr="A group of people on a boat&#10;&#10;Description automatically generated">
            <a:extLst>
              <a:ext uri="{FF2B5EF4-FFF2-40B4-BE49-F238E27FC236}">
                <a16:creationId xmlns:a16="http://schemas.microsoft.com/office/drawing/2014/main" id="{587000E4-C205-F5B0-DBDF-629223A1C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669" y="4095089"/>
            <a:ext cx="4058988" cy="239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2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798F8-B53B-7F82-8E0E-140A3708D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/>
              <a:t>Thankyou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F04FC-F0D5-69B6-9D9C-7B6B6890D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029"/>
            <a:ext cx="10515600" cy="462393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dirty="0"/>
              <a:t>The successful year of sailing </a:t>
            </a:r>
            <a:r>
              <a:rPr lang="en-AU" dirty="0" err="1"/>
              <a:t>could’nt</a:t>
            </a:r>
            <a:r>
              <a:rPr lang="en-AU" dirty="0"/>
              <a:t> have happened without the help of our committee, volunteers, skippers, crew, and sponsors.</a:t>
            </a:r>
          </a:p>
          <a:p>
            <a:pPr marL="0" indent="0">
              <a:buNone/>
            </a:pPr>
            <a:r>
              <a:rPr lang="en-AU" b="1" dirty="0"/>
              <a:t>Committee members- John Barter Vice Captain, and race officer</a:t>
            </a:r>
          </a:p>
          <a:p>
            <a:pPr marL="0" indent="0">
              <a:buNone/>
            </a:pPr>
            <a:r>
              <a:rPr lang="en-AU" b="1" dirty="0"/>
              <a:t>                                       - Tim Dodds – Treasurer</a:t>
            </a:r>
          </a:p>
          <a:p>
            <a:pPr marL="0" indent="0">
              <a:buNone/>
            </a:pPr>
            <a:r>
              <a:rPr lang="en-AU" b="1" dirty="0"/>
              <a:t>                                       - Bill Dixon – Safety and Cruising</a:t>
            </a:r>
          </a:p>
          <a:p>
            <a:pPr marL="0" indent="0">
              <a:buNone/>
            </a:pPr>
            <a:r>
              <a:rPr lang="en-AU" b="1" i="1" dirty="0"/>
              <a:t>Volunteers</a:t>
            </a:r>
            <a:r>
              <a:rPr lang="en-AU" i="1" dirty="0"/>
              <a:t> - Ken </a:t>
            </a:r>
            <a:r>
              <a:rPr lang="en-AU" i="1" dirty="0" err="1"/>
              <a:t>Teifel</a:t>
            </a:r>
            <a:r>
              <a:rPr lang="en-AU" i="1" dirty="0"/>
              <a:t>; Wednesday Twilight </a:t>
            </a:r>
            <a:r>
              <a:rPr lang="en-AU" i="1" dirty="0" err="1"/>
              <a:t>presos</a:t>
            </a:r>
            <a:endParaRPr lang="en-AU" i="1" dirty="0"/>
          </a:p>
          <a:p>
            <a:pPr marL="0" indent="0">
              <a:buNone/>
            </a:pPr>
            <a:r>
              <a:rPr lang="en-AU" i="1" dirty="0"/>
              <a:t>                    - David Newton, Tim Dodds; Presentation night &amp; Xmas party</a:t>
            </a:r>
          </a:p>
          <a:p>
            <a:pPr marL="0" indent="0">
              <a:buNone/>
            </a:pPr>
            <a:r>
              <a:rPr lang="en-AU" i="1" dirty="0"/>
              <a:t>                    - Pete Corbett, Nick Wilson, Brett Parr; Wednesday courses</a:t>
            </a:r>
          </a:p>
          <a:p>
            <a:pPr marL="0" indent="0">
              <a:buNone/>
            </a:pPr>
            <a:r>
              <a:rPr lang="en-AU" i="1" dirty="0"/>
              <a:t>                    - Mike Wolf, Rob Milner, Glen Smith, Jim Lupton; Aud</a:t>
            </a:r>
            <a:r>
              <a:rPr lang="en-AU" dirty="0"/>
              <a:t>itors</a:t>
            </a:r>
          </a:p>
          <a:p>
            <a:pPr marL="0" indent="0">
              <a:buNone/>
            </a:pPr>
            <a:r>
              <a:rPr lang="en-AU" b="1" dirty="0"/>
              <a:t>Alistair Rowe</a:t>
            </a:r>
          </a:p>
          <a:p>
            <a:pPr marL="0" indent="0">
              <a:buNone/>
            </a:pPr>
            <a:r>
              <a:rPr lang="en-AU" b="1" dirty="0"/>
              <a:t>Sailing Captain 2023/24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602323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86" y="1744558"/>
            <a:ext cx="4092739" cy="480131"/>
          </a:xfrm>
        </p:spPr>
        <p:txBody>
          <a:bodyPr/>
          <a:lstStyle/>
          <a:p>
            <a:endParaRPr lang="en-GB" sz="2800" dirty="0">
              <a:solidFill>
                <a:srgbClr val="FF0000"/>
              </a:solidFill>
              <a:latin typeface="Nexa Bold" panose="02000000000000000000" pitchFamily="50" charset="0"/>
            </a:endParaRPr>
          </a:p>
        </p:txBody>
      </p:sp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rgbClr val="E28A2A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2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F4669-6A5A-47F4-BF2C-F4298F552736}"/>
              </a:ext>
            </a:extLst>
          </p:cNvPr>
          <p:cNvSpPr txBox="1"/>
          <p:nvPr/>
        </p:nvSpPr>
        <p:spPr>
          <a:xfrm>
            <a:off x="0" y="2353"/>
            <a:ext cx="12187842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C000"/>
                </a:solidFill>
                <a:latin typeface="Nexa Bold" panose="02000000000000000000" pitchFamily="50" charset="0"/>
              </a:defRPr>
            </a:lvl1pPr>
          </a:lstStyle>
          <a:p>
            <a:r>
              <a:rPr lang="en-AU" sz="4400" dirty="0"/>
              <a:t>Off &amp; On  Water Activities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BAE84A-D5B4-44AD-AE9B-207EBD28A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531" y="5836960"/>
            <a:ext cx="1891531" cy="958080"/>
          </a:xfrm>
          <a:prstGeom prst="rect">
            <a:avLst/>
          </a:prstGeom>
        </p:spPr>
      </p:pic>
      <p:sp>
        <p:nvSpPr>
          <p:cNvPr id="15" name="Title 9">
            <a:extLst>
              <a:ext uri="{FF2B5EF4-FFF2-40B4-BE49-F238E27FC236}">
                <a16:creationId xmlns:a16="http://schemas.microsoft.com/office/drawing/2014/main" id="{C0A6D059-E483-4454-B9F3-4AFF0D4032A2}"/>
              </a:ext>
            </a:extLst>
          </p:cNvPr>
          <p:cNvSpPr txBox="1">
            <a:spLocks/>
          </p:cNvSpPr>
          <p:nvPr/>
        </p:nvSpPr>
        <p:spPr>
          <a:xfrm>
            <a:off x="107786" y="2592123"/>
            <a:ext cx="4047022" cy="12557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kern="1200" spc="-6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2800" dirty="0">
              <a:latin typeface="Nexa Bold" panose="02000000000000000000" pitchFamily="50" charset="0"/>
            </a:endParaRPr>
          </a:p>
          <a:p>
            <a:pPr marL="514350" indent="-514350">
              <a:buFont typeface="+mj-lt"/>
              <a:buAutoNum type="arabicPeriod" startAt="2"/>
            </a:pPr>
            <a:endParaRPr lang="en-AU" sz="2800" dirty="0">
              <a:latin typeface="Nexa Bold" panose="02000000000000000000" pitchFamily="50" charset="0"/>
            </a:endParaRPr>
          </a:p>
          <a:p>
            <a:endParaRPr lang="en-AU" sz="2800" dirty="0">
              <a:latin typeface="Nexa Bold" panose="020000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2896DC-7E5E-4993-93F4-E2272497BD87}"/>
              </a:ext>
            </a:extLst>
          </p:cNvPr>
          <p:cNvSpPr txBox="1"/>
          <p:nvPr/>
        </p:nvSpPr>
        <p:spPr>
          <a:xfrm>
            <a:off x="3856383" y="37317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97F1703A-D4DC-76B8-0927-667269C62AD7}"/>
              </a:ext>
            </a:extLst>
          </p:cNvPr>
          <p:cNvSpPr txBox="1">
            <a:spLocks/>
          </p:cNvSpPr>
          <p:nvPr/>
        </p:nvSpPr>
        <p:spPr>
          <a:xfrm>
            <a:off x="260187" y="4040854"/>
            <a:ext cx="2973344" cy="12557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kern="1200" spc="-6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2800" dirty="0">
              <a:latin typeface="Nexa Bold" panose="02000000000000000000" pitchFamily="50" charset="0"/>
            </a:endParaRPr>
          </a:p>
          <a:p>
            <a:pPr marL="514350" indent="-514350">
              <a:buFont typeface="+mj-lt"/>
              <a:buAutoNum type="arabicPeriod" startAt="2"/>
            </a:pPr>
            <a:endParaRPr lang="en-AU" sz="2800" dirty="0">
              <a:latin typeface="Nexa Bold" panose="02000000000000000000" pitchFamily="50" charset="0"/>
            </a:endParaRPr>
          </a:p>
          <a:p>
            <a:endParaRPr lang="en-AU" sz="2800" dirty="0">
              <a:latin typeface="Nexa Bold" panose="02000000000000000000" pitchFamily="50" charset="0"/>
            </a:endParaRP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39774F67-90B7-3E26-6C39-5D9CA9ECAD4F}"/>
              </a:ext>
            </a:extLst>
          </p:cNvPr>
          <p:cNvSpPr txBox="1">
            <a:spLocks/>
          </p:cNvSpPr>
          <p:nvPr/>
        </p:nvSpPr>
        <p:spPr>
          <a:xfrm>
            <a:off x="412587" y="5689178"/>
            <a:ext cx="2820944" cy="8679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kern="1200" spc="-6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+mj-lt"/>
              <a:buAutoNum type="arabicPeriod" startAt="2"/>
            </a:pPr>
            <a:endParaRPr lang="en-AU" sz="2800" dirty="0">
              <a:latin typeface="Nexa Bold" panose="02000000000000000000" pitchFamily="50" charset="0"/>
            </a:endParaRPr>
          </a:p>
          <a:p>
            <a:endParaRPr lang="en-AU" sz="2800" dirty="0">
              <a:latin typeface="Nexa Bold" panose="02000000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C21CD7-CA28-DDFB-3820-F44B14025CCD}"/>
              </a:ext>
            </a:extLst>
          </p:cNvPr>
          <p:cNvSpPr txBox="1"/>
          <p:nvPr/>
        </p:nvSpPr>
        <p:spPr>
          <a:xfrm>
            <a:off x="0" y="0"/>
            <a:ext cx="12187842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C000"/>
                </a:solidFill>
                <a:latin typeface="Nexa Bold" panose="02000000000000000000" pitchFamily="50" charset="0"/>
              </a:defRPr>
            </a:lvl1pPr>
          </a:lstStyle>
          <a:p>
            <a:r>
              <a:rPr lang="en-AU" sz="4400" dirty="0"/>
              <a:t>Off &amp; On  Water Activities- Presentations</a:t>
            </a:r>
          </a:p>
        </p:txBody>
      </p:sp>
      <p:pic>
        <p:nvPicPr>
          <p:cNvPr id="9" name="Picture 8" descr="A poster for a sailboat&#10;&#10;Description automatically generated">
            <a:extLst>
              <a:ext uri="{FF2B5EF4-FFF2-40B4-BE49-F238E27FC236}">
                <a16:creationId xmlns:a16="http://schemas.microsoft.com/office/drawing/2014/main" id="{B1AF428B-91F0-9673-93E0-311110B97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742" y="1013889"/>
            <a:ext cx="5925457" cy="5925457"/>
          </a:xfrm>
          <a:prstGeom prst="rect">
            <a:avLst/>
          </a:prstGeom>
        </p:spPr>
      </p:pic>
      <p:pic>
        <p:nvPicPr>
          <p:cNvPr id="14" name="Picture 13" descr="A poster with a picture of a beach and trees&#10;&#10;Description automatically generated">
            <a:extLst>
              <a:ext uri="{FF2B5EF4-FFF2-40B4-BE49-F238E27FC236}">
                <a16:creationId xmlns:a16="http://schemas.microsoft.com/office/drawing/2014/main" id="{8D5EDE43-9262-3BDD-056F-DAD4EFBEB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2" y="769441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329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07786" y="1162037"/>
            <a:ext cx="4092739" cy="582521"/>
          </a:xfrm>
        </p:spPr>
        <p:txBody>
          <a:bodyPr/>
          <a:lstStyle/>
          <a:p>
            <a:endParaRPr lang="en-GB" sz="2800" dirty="0">
              <a:solidFill>
                <a:srgbClr val="FF0000"/>
              </a:solidFill>
              <a:latin typeface="Nexa Bold" panose="02000000000000000000" pitchFamily="50" charset="0"/>
            </a:endParaRPr>
          </a:p>
        </p:txBody>
      </p:sp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rgbClr val="E28A2A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3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F4669-6A5A-47F4-BF2C-F4298F552736}"/>
              </a:ext>
            </a:extLst>
          </p:cNvPr>
          <p:cNvSpPr txBox="1"/>
          <p:nvPr/>
        </p:nvSpPr>
        <p:spPr>
          <a:xfrm>
            <a:off x="0" y="2353"/>
            <a:ext cx="12187842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C000"/>
                </a:solidFill>
                <a:latin typeface="Nexa Bold" panose="02000000000000000000" pitchFamily="50" charset="0"/>
              </a:defRPr>
            </a:lvl1pPr>
          </a:lstStyle>
          <a:p>
            <a:r>
              <a:rPr lang="en-AU" sz="4400" dirty="0"/>
              <a:t>Off &amp; On  Water Activities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BAE84A-D5B4-44AD-AE9B-207EBD28A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531" y="5836960"/>
            <a:ext cx="1891531" cy="958080"/>
          </a:xfrm>
          <a:prstGeom prst="rect">
            <a:avLst/>
          </a:prstGeom>
        </p:spPr>
      </p:pic>
      <p:sp>
        <p:nvSpPr>
          <p:cNvPr id="15" name="Title 9">
            <a:extLst>
              <a:ext uri="{FF2B5EF4-FFF2-40B4-BE49-F238E27FC236}">
                <a16:creationId xmlns:a16="http://schemas.microsoft.com/office/drawing/2014/main" id="{C0A6D059-E483-4454-B9F3-4AFF0D4032A2}"/>
              </a:ext>
            </a:extLst>
          </p:cNvPr>
          <p:cNvSpPr txBox="1">
            <a:spLocks/>
          </p:cNvSpPr>
          <p:nvPr/>
        </p:nvSpPr>
        <p:spPr>
          <a:xfrm>
            <a:off x="107786" y="2592123"/>
            <a:ext cx="4047022" cy="12557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kern="1200" spc="-6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2800" dirty="0">
              <a:latin typeface="Nexa Bold" panose="02000000000000000000" pitchFamily="50" charset="0"/>
            </a:endParaRPr>
          </a:p>
          <a:p>
            <a:pPr marL="514350" indent="-514350">
              <a:buFont typeface="+mj-lt"/>
              <a:buAutoNum type="arabicPeriod" startAt="2"/>
            </a:pPr>
            <a:endParaRPr lang="en-AU" sz="2800" dirty="0">
              <a:latin typeface="Nexa Bold" panose="02000000000000000000" pitchFamily="50" charset="0"/>
            </a:endParaRPr>
          </a:p>
          <a:p>
            <a:endParaRPr lang="en-AU" sz="2800" dirty="0">
              <a:latin typeface="Nexa Bold" panose="020000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2896DC-7E5E-4993-93F4-E2272497BD87}"/>
              </a:ext>
            </a:extLst>
          </p:cNvPr>
          <p:cNvSpPr txBox="1"/>
          <p:nvPr/>
        </p:nvSpPr>
        <p:spPr>
          <a:xfrm>
            <a:off x="3856383" y="37317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97F1703A-D4DC-76B8-0927-667269C62AD7}"/>
              </a:ext>
            </a:extLst>
          </p:cNvPr>
          <p:cNvSpPr txBox="1">
            <a:spLocks/>
          </p:cNvSpPr>
          <p:nvPr/>
        </p:nvSpPr>
        <p:spPr>
          <a:xfrm>
            <a:off x="260187" y="4040854"/>
            <a:ext cx="2973344" cy="12557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kern="1200" spc="-6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2800" dirty="0">
              <a:latin typeface="Nexa Bold" panose="02000000000000000000" pitchFamily="50" charset="0"/>
            </a:endParaRPr>
          </a:p>
          <a:p>
            <a:pPr marL="514350" indent="-514350">
              <a:buFont typeface="+mj-lt"/>
              <a:buAutoNum type="arabicPeriod" startAt="2"/>
            </a:pPr>
            <a:endParaRPr lang="en-AU" sz="2800" dirty="0">
              <a:latin typeface="Nexa Bold" panose="02000000000000000000" pitchFamily="50" charset="0"/>
            </a:endParaRPr>
          </a:p>
          <a:p>
            <a:endParaRPr lang="en-AU" sz="2800" dirty="0">
              <a:latin typeface="Nexa Bold" panose="02000000000000000000" pitchFamily="50" charset="0"/>
            </a:endParaRP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39774F67-90B7-3E26-6C39-5D9CA9ECAD4F}"/>
              </a:ext>
            </a:extLst>
          </p:cNvPr>
          <p:cNvSpPr txBox="1">
            <a:spLocks/>
          </p:cNvSpPr>
          <p:nvPr/>
        </p:nvSpPr>
        <p:spPr>
          <a:xfrm>
            <a:off x="412587" y="5689178"/>
            <a:ext cx="2820944" cy="8679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kern="1200" spc="-6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+mj-lt"/>
              <a:buAutoNum type="arabicPeriod" startAt="2"/>
            </a:pPr>
            <a:endParaRPr lang="en-AU" sz="2800" dirty="0">
              <a:latin typeface="Nexa Bold" panose="02000000000000000000" pitchFamily="50" charset="0"/>
            </a:endParaRPr>
          </a:p>
          <a:p>
            <a:endParaRPr lang="en-AU" sz="2800" dirty="0">
              <a:latin typeface="Nexa Bold" panose="02000000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C21CD7-CA28-DDFB-3820-F44B14025CCD}"/>
              </a:ext>
            </a:extLst>
          </p:cNvPr>
          <p:cNvSpPr txBox="1"/>
          <p:nvPr/>
        </p:nvSpPr>
        <p:spPr>
          <a:xfrm>
            <a:off x="0" y="0"/>
            <a:ext cx="12187842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C000"/>
                </a:solidFill>
                <a:latin typeface="Nexa Bold" panose="02000000000000000000" pitchFamily="50" charset="0"/>
              </a:defRPr>
            </a:lvl1pPr>
          </a:lstStyle>
          <a:p>
            <a:r>
              <a:rPr lang="en-AU" sz="4400" dirty="0"/>
              <a:t>Off &amp; On  Water Activities- Twilight Christmas party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6BC6E4E-B6CA-2877-8B2F-8506C93DE5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2266450"/>
              </p:ext>
            </p:extLst>
          </p:nvPr>
        </p:nvGraphicFramePr>
        <p:xfrm>
          <a:off x="5982805" y="1918395"/>
          <a:ext cx="6298238" cy="4450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8019842" imgH="5667285" progId="Acrobat.Document.DC">
                  <p:embed/>
                </p:oleObj>
              </mc:Choice>
              <mc:Fallback>
                <p:oleObj name="Acrobat Document" r:id="rId3" imgW="8019842" imgH="566728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82805" y="1918395"/>
                        <a:ext cx="6298238" cy="4450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DCEBF00-4C6A-DDCF-A2A9-340A3BC6EE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8514272"/>
              </p:ext>
            </p:extLst>
          </p:nvPr>
        </p:nvGraphicFramePr>
        <p:xfrm>
          <a:off x="-603678" y="1190625"/>
          <a:ext cx="8020050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8019842" imgH="5667285" progId="Acrobat.Document.DC">
                  <p:embed/>
                </p:oleObj>
              </mc:Choice>
              <mc:Fallback>
                <p:oleObj name="Acrobat Document" r:id="rId5" imgW="8019842" imgH="566728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603678" y="1190625"/>
                        <a:ext cx="8020050" cy="566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9009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rgbClr val="E28A2A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4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F4669-6A5A-47F4-BF2C-F4298F552736}"/>
              </a:ext>
            </a:extLst>
          </p:cNvPr>
          <p:cNvSpPr txBox="1"/>
          <p:nvPr/>
        </p:nvSpPr>
        <p:spPr>
          <a:xfrm>
            <a:off x="0" y="2353"/>
            <a:ext cx="12187842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C000"/>
                </a:solidFill>
                <a:latin typeface="Nexa Bold" panose="02000000000000000000" pitchFamily="50" charset="0"/>
              </a:defRPr>
            </a:lvl1pPr>
          </a:lstStyle>
          <a:p>
            <a:r>
              <a:rPr lang="en-AU" sz="4400" dirty="0"/>
              <a:t>Off &amp; On  Water Activities- Audley Weekend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BAE84A-D5B4-44AD-AE9B-207EBD28A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531" y="5836960"/>
            <a:ext cx="1891531" cy="958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2896DC-7E5E-4993-93F4-E2272497BD87}"/>
              </a:ext>
            </a:extLst>
          </p:cNvPr>
          <p:cNvSpPr txBox="1"/>
          <p:nvPr/>
        </p:nvSpPr>
        <p:spPr>
          <a:xfrm>
            <a:off x="3856383" y="37317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pic>
        <p:nvPicPr>
          <p:cNvPr id="2" name="Picture 1" descr="A group of boats sit in a harbor&#10;&#10;Description automatically generated with low confidence">
            <a:extLst>
              <a:ext uri="{FF2B5EF4-FFF2-40B4-BE49-F238E27FC236}">
                <a16:creationId xmlns:a16="http://schemas.microsoft.com/office/drawing/2014/main" id="{82E36F0E-B4EE-0AF3-1038-E7A1F14CB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558" y="1828177"/>
            <a:ext cx="7126725" cy="400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9386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F4669-6A5A-47F4-BF2C-F4298F552736}"/>
              </a:ext>
            </a:extLst>
          </p:cNvPr>
          <p:cNvSpPr txBox="1"/>
          <p:nvPr/>
        </p:nvSpPr>
        <p:spPr>
          <a:xfrm>
            <a:off x="0" y="2353"/>
            <a:ext cx="12187842" cy="14465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C000"/>
                </a:solidFill>
                <a:latin typeface="Nexa Bold" panose="02000000000000000000" pitchFamily="50" charset="0"/>
              </a:defRPr>
            </a:lvl1pPr>
          </a:lstStyle>
          <a:p>
            <a:r>
              <a:rPr lang="en-AU" sz="4400" dirty="0"/>
              <a:t>Off &amp; On  Water Activities- </a:t>
            </a:r>
          </a:p>
          <a:p>
            <a:r>
              <a:rPr lang="en-AU" sz="4400" dirty="0"/>
              <a:t>Australia Day Novices Skippers race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2896DC-7E5E-4993-93F4-E2272497BD87}"/>
              </a:ext>
            </a:extLst>
          </p:cNvPr>
          <p:cNvSpPr txBox="1"/>
          <p:nvPr/>
        </p:nvSpPr>
        <p:spPr>
          <a:xfrm>
            <a:off x="3856383" y="37317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359628-1095-FE61-952E-5290DA16E56F}"/>
              </a:ext>
            </a:extLst>
          </p:cNvPr>
          <p:cNvSpPr txBox="1"/>
          <p:nvPr/>
        </p:nvSpPr>
        <p:spPr>
          <a:xfrm>
            <a:off x="7097486" y="3731727"/>
            <a:ext cx="406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FFFF"/>
                </a:solidFill>
                <a:effectLst/>
                <a:highlight>
                  <a:srgbClr val="000000"/>
                </a:highlight>
                <a:latin typeface="Georgia, serif"/>
              </a:rPr>
              <a:t>Very hot, crazy </a:t>
            </a:r>
            <a:r>
              <a:rPr lang="en-US" b="1" i="1" dirty="0" err="1">
                <a:solidFill>
                  <a:srgbClr val="FFFFFF"/>
                </a:solidFill>
                <a:effectLst/>
                <a:highlight>
                  <a:srgbClr val="000000"/>
                </a:highlight>
                <a:latin typeface="Georgia, serif"/>
              </a:rPr>
              <a:t>Nor'westerley</a:t>
            </a:r>
            <a:r>
              <a:rPr lang="en-US" b="1" i="1" dirty="0">
                <a:solidFill>
                  <a:srgbClr val="FFFFFF"/>
                </a:solidFill>
                <a:effectLst/>
                <a:highlight>
                  <a:srgbClr val="000000"/>
                </a:highlight>
                <a:latin typeface="Georgia, serif"/>
              </a:rPr>
              <a:t> followed by near 40kt southerly just after race finish - 1st </a:t>
            </a:r>
            <a:r>
              <a:rPr lang="en-US" b="1" i="1" dirty="0" err="1">
                <a:solidFill>
                  <a:srgbClr val="FFFFFF"/>
                </a:solidFill>
                <a:effectLst/>
                <a:highlight>
                  <a:srgbClr val="000000"/>
                </a:highlight>
                <a:latin typeface="Georgia, serif"/>
              </a:rPr>
              <a:t>L'attitude</a:t>
            </a:r>
            <a:r>
              <a:rPr lang="en-US" b="1" i="1" dirty="0">
                <a:solidFill>
                  <a:srgbClr val="FFFFFF"/>
                </a:solidFill>
                <a:effectLst/>
                <a:highlight>
                  <a:srgbClr val="000000"/>
                </a:highlight>
                <a:latin typeface="Georgia, serif"/>
              </a:rPr>
              <a:t>; 2nd Tobruk- After party at John and Margarets</a:t>
            </a:r>
            <a:endParaRPr lang="en-AU" b="1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2E4133F-3B14-12E0-3C24-8D2A140EE1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398461"/>
              </p:ext>
            </p:extLst>
          </p:nvPr>
        </p:nvGraphicFramePr>
        <p:xfrm>
          <a:off x="109938" y="2298687"/>
          <a:ext cx="5986061" cy="4230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842" imgH="5667285" progId="Acrobat.Document.DC">
                  <p:embed/>
                </p:oleObj>
              </mc:Choice>
              <mc:Fallback>
                <p:oleObj name="Acrobat Document" r:id="rId2" imgW="8019842" imgH="566728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9938" y="2298687"/>
                        <a:ext cx="5986061" cy="4230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688798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F4669-6A5A-47F4-BF2C-F4298F552736}"/>
              </a:ext>
            </a:extLst>
          </p:cNvPr>
          <p:cNvSpPr txBox="1"/>
          <p:nvPr/>
        </p:nvSpPr>
        <p:spPr>
          <a:xfrm>
            <a:off x="0" y="2353"/>
            <a:ext cx="12187842" cy="14465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C000"/>
                </a:solidFill>
                <a:latin typeface="Nexa Bold" panose="02000000000000000000" pitchFamily="50" charset="0"/>
              </a:defRPr>
            </a:lvl1pPr>
          </a:lstStyle>
          <a:p>
            <a:r>
              <a:rPr lang="en-AU" sz="4400" dirty="0"/>
              <a:t>Off &amp; On  Water Activities- </a:t>
            </a:r>
          </a:p>
          <a:p>
            <a:r>
              <a:rPr lang="en-AU" sz="4400" dirty="0"/>
              <a:t>Australia Day Novices Skippers race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2896DC-7E5E-4993-93F4-E2272497BD87}"/>
              </a:ext>
            </a:extLst>
          </p:cNvPr>
          <p:cNvSpPr txBox="1"/>
          <p:nvPr/>
        </p:nvSpPr>
        <p:spPr>
          <a:xfrm>
            <a:off x="3856383" y="37317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359628-1095-FE61-952E-5290DA16E56F}"/>
              </a:ext>
            </a:extLst>
          </p:cNvPr>
          <p:cNvSpPr txBox="1"/>
          <p:nvPr/>
        </p:nvSpPr>
        <p:spPr>
          <a:xfrm>
            <a:off x="109939" y="1553029"/>
            <a:ext cx="903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FFFF"/>
                </a:solidFill>
                <a:effectLst/>
                <a:highlight>
                  <a:srgbClr val="000000"/>
                </a:highlight>
                <a:latin typeface="Georgia, serif"/>
              </a:rPr>
              <a:t>Very hot, crazy </a:t>
            </a:r>
            <a:r>
              <a:rPr lang="en-US" b="1" i="1" dirty="0" err="1">
                <a:solidFill>
                  <a:srgbClr val="FFFFFF"/>
                </a:solidFill>
                <a:effectLst/>
                <a:highlight>
                  <a:srgbClr val="000000"/>
                </a:highlight>
                <a:latin typeface="Georgia, serif"/>
              </a:rPr>
              <a:t>Nor'westerley</a:t>
            </a:r>
            <a:r>
              <a:rPr lang="en-US" b="1" i="1" dirty="0">
                <a:solidFill>
                  <a:srgbClr val="FFFFFF"/>
                </a:solidFill>
                <a:effectLst/>
                <a:highlight>
                  <a:srgbClr val="000000"/>
                </a:highlight>
                <a:latin typeface="Georgia, serif"/>
              </a:rPr>
              <a:t> followed by near 40kt southerly just after race finish - 1st </a:t>
            </a:r>
            <a:r>
              <a:rPr lang="en-US" b="1" i="1" dirty="0" err="1">
                <a:solidFill>
                  <a:srgbClr val="FFFFFF"/>
                </a:solidFill>
                <a:effectLst/>
                <a:highlight>
                  <a:srgbClr val="000000"/>
                </a:highlight>
                <a:latin typeface="Georgia, serif"/>
              </a:rPr>
              <a:t>L'attitude</a:t>
            </a:r>
            <a:r>
              <a:rPr lang="en-US" b="1" i="1" dirty="0">
                <a:solidFill>
                  <a:srgbClr val="FFFFFF"/>
                </a:solidFill>
                <a:effectLst/>
                <a:highlight>
                  <a:srgbClr val="000000"/>
                </a:highlight>
                <a:latin typeface="Georgia, serif"/>
              </a:rPr>
              <a:t>; 2nd Tobruk</a:t>
            </a:r>
            <a:endParaRPr lang="en-AU" b="1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6E3BCDF-0730-7344-D88F-ED1F07E620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7907086"/>
              </p:ext>
            </p:extLst>
          </p:nvPr>
        </p:nvGraphicFramePr>
        <p:xfrm>
          <a:off x="5399314" y="2199359"/>
          <a:ext cx="6296611" cy="4587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842" imgH="5667285" progId="Acrobat.Document.DC">
                  <p:embed/>
                </p:oleObj>
              </mc:Choice>
              <mc:Fallback>
                <p:oleObj name="Acrobat Document" r:id="rId2" imgW="8019842" imgH="566728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99314" y="2199359"/>
                        <a:ext cx="6296611" cy="4587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B115845B-3C2A-0CC7-9A63-56D8DAC951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53066"/>
              </p:ext>
            </p:extLst>
          </p:nvPr>
        </p:nvGraphicFramePr>
        <p:xfrm>
          <a:off x="109939" y="2233776"/>
          <a:ext cx="6491827" cy="4587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8019842" imgH="5667285" progId="Acrobat.Document.DC">
                  <p:embed/>
                </p:oleObj>
              </mc:Choice>
              <mc:Fallback>
                <p:oleObj name="Acrobat Document" r:id="rId4" imgW="8019842" imgH="566728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9939" y="2233776"/>
                        <a:ext cx="6491827" cy="4587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235355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1E901-AA6D-AEC0-893F-4F06826B2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769257"/>
            <a:ext cx="6458857" cy="1232235"/>
          </a:xfrm>
        </p:spPr>
        <p:txBody>
          <a:bodyPr>
            <a:normAutofit fontScale="90000"/>
          </a:bodyPr>
          <a:lstStyle/>
          <a:p>
            <a:br>
              <a:rPr lang="en-AU" dirty="0">
                <a:solidFill>
                  <a:srgbClr val="FF0000"/>
                </a:solidFill>
              </a:rPr>
            </a:br>
            <a:r>
              <a:rPr lang="en-AU" dirty="0"/>
              <a:t>Port Stephens Regatta- April</a:t>
            </a:r>
            <a:br>
              <a:rPr lang="en-AU" dirty="0"/>
            </a:br>
            <a:r>
              <a:rPr lang="en-AU" sz="2700" b="1" dirty="0" err="1"/>
              <a:t>Yknot</a:t>
            </a:r>
            <a:r>
              <a:rPr lang="en-AU" sz="2700" dirty="0"/>
              <a:t>- sailed in Division 1</a:t>
            </a:r>
            <a:br>
              <a:rPr lang="en-AU" sz="2700" dirty="0"/>
            </a:br>
            <a:r>
              <a:rPr lang="en-AU" sz="2700" b="1" dirty="0" err="1"/>
              <a:t>Etre</a:t>
            </a:r>
            <a:r>
              <a:rPr lang="en-AU" sz="2700" b="1" dirty="0"/>
              <a:t> </a:t>
            </a:r>
            <a:r>
              <a:rPr lang="en-AU" sz="2700" b="1" dirty="0" err="1"/>
              <a:t>Jeunne</a:t>
            </a:r>
            <a:r>
              <a:rPr lang="en-AU" sz="2700" b="1" dirty="0"/>
              <a:t>- </a:t>
            </a:r>
            <a:r>
              <a:rPr lang="en-AU" sz="2700" dirty="0"/>
              <a:t>sailed in Division 2</a:t>
            </a:r>
            <a:br>
              <a:rPr lang="en-AU" sz="2700" dirty="0"/>
            </a:br>
            <a:r>
              <a:rPr lang="en-AU" sz="2700" b="1" dirty="0"/>
              <a:t>Jazz Bar- </a:t>
            </a:r>
            <a:r>
              <a:rPr lang="en-AU" sz="2700" dirty="0"/>
              <a:t>4</a:t>
            </a:r>
            <a:r>
              <a:rPr lang="en-AU" sz="2700" baseline="30000" dirty="0"/>
              <a:t>th</a:t>
            </a:r>
            <a:r>
              <a:rPr lang="en-AU" sz="2700" dirty="0"/>
              <a:t> place in Division 2</a:t>
            </a:r>
            <a:br>
              <a:rPr lang="en-AU" sz="2700" dirty="0"/>
            </a:br>
            <a:r>
              <a:rPr lang="en-AU" sz="2700" b="1" dirty="0"/>
              <a:t>Marri </a:t>
            </a:r>
            <a:r>
              <a:rPr lang="en-AU" sz="2700" b="1" dirty="0" err="1"/>
              <a:t>Nuwi</a:t>
            </a:r>
            <a:r>
              <a:rPr lang="en-AU" sz="2700" b="1" dirty="0"/>
              <a:t>- </a:t>
            </a:r>
            <a:r>
              <a:rPr lang="en-AU" sz="2700" dirty="0"/>
              <a:t>2</a:t>
            </a:r>
            <a:r>
              <a:rPr lang="en-AU" sz="2700" baseline="30000" dirty="0"/>
              <a:t>nd</a:t>
            </a:r>
            <a:r>
              <a:rPr lang="en-AU" sz="2700" dirty="0"/>
              <a:t> place in  Division 4</a:t>
            </a:r>
            <a:br>
              <a:rPr lang="en-AU" sz="2700" dirty="0"/>
            </a:br>
            <a:r>
              <a:rPr lang="en-AU" sz="2700" b="1" dirty="0"/>
              <a:t>Majella</a:t>
            </a:r>
            <a:r>
              <a:rPr lang="en-AU" sz="2700" dirty="0"/>
              <a:t> – 3</a:t>
            </a:r>
            <a:r>
              <a:rPr lang="en-AU" sz="2700" baseline="30000" dirty="0"/>
              <a:t>rd</a:t>
            </a:r>
            <a:r>
              <a:rPr lang="en-AU" sz="2700" dirty="0"/>
              <a:t> place in Division 4</a:t>
            </a:r>
            <a:br>
              <a:rPr lang="en-AU" sz="2700" dirty="0"/>
            </a:br>
            <a:endParaRPr lang="en-AU" sz="2700" dirty="0"/>
          </a:p>
        </p:txBody>
      </p:sp>
      <p:pic>
        <p:nvPicPr>
          <p:cNvPr id="5" name="Content Placeholder 4" descr="A sailboat in the ocean&#10;&#10;Description automatically generated with medium confidence">
            <a:extLst>
              <a:ext uri="{FF2B5EF4-FFF2-40B4-BE49-F238E27FC236}">
                <a16:creationId xmlns:a16="http://schemas.microsoft.com/office/drawing/2014/main" id="{265F9BE5-9E07-8D4B-2241-D1CE9823D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778" y="188720"/>
            <a:ext cx="4706860" cy="3139439"/>
          </a:xfrm>
        </p:spPr>
      </p:pic>
      <p:pic>
        <p:nvPicPr>
          <p:cNvPr id="6" name="Picture 5" descr="A picture containing watercraft, snow, outdoor, transport&#10;&#10;Description automatically generated">
            <a:extLst>
              <a:ext uri="{FF2B5EF4-FFF2-40B4-BE49-F238E27FC236}">
                <a16:creationId xmlns:a16="http://schemas.microsoft.com/office/drawing/2014/main" id="{DF5FD2A0-3741-0475-4663-1AC6B93FD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934" y="3529841"/>
            <a:ext cx="4935776" cy="3289714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90376E3-ED38-5198-CAE7-14B4528030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3782583"/>
              </p:ext>
            </p:extLst>
          </p:nvPr>
        </p:nvGraphicFramePr>
        <p:xfrm>
          <a:off x="234857" y="2718156"/>
          <a:ext cx="6052077" cy="4276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8019842" imgH="5667285" progId="Acrobat.Document.DC">
                  <p:embed/>
                </p:oleObj>
              </mc:Choice>
              <mc:Fallback>
                <p:oleObj name="Acrobat Document" r:id="rId4" imgW="8019842" imgH="566728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4857" y="2718156"/>
                        <a:ext cx="6052077" cy="4276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0386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AEB9A-DBFC-C67B-1690-2A4F3604E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8301"/>
          </a:xfrm>
        </p:spPr>
        <p:txBody>
          <a:bodyPr/>
          <a:lstStyle/>
          <a:p>
            <a:r>
              <a:rPr lang="en-AU" dirty="0"/>
              <a:t>Port Stephens Regatta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79A6A-94ED-AFC8-3C4F-DDC6C614D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3426"/>
            <a:ext cx="10515600" cy="5103538"/>
          </a:xfrm>
        </p:spPr>
        <p:txBody>
          <a:bodyPr/>
          <a:lstStyle/>
          <a:p>
            <a:endParaRPr lang="en-AU" dirty="0">
              <a:solidFill>
                <a:srgbClr val="FF0000"/>
              </a:solidFill>
            </a:endParaRPr>
          </a:p>
          <a:p>
            <a:endParaRPr lang="en-AU" dirty="0">
              <a:solidFill>
                <a:srgbClr val="FF0000"/>
              </a:solidFill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B987129-81CF-C70E-0650-3933D3C4F1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8200884"/>
              </p:ext>
            </p:extLst>
          </p:nvPr>
        </p:nvGraphicFramePr>
        <p:xfrm>
          <a:off x="3836761" y="1467127"/>
          <a:ext cx="382905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177" imgH="8019676" progId="Acrobat.Document.DC">
                  <p:embed/>
                </p:oleObj>
              </mc:Choice>
              <mc:Fallback>
                <p:oleObj name="Acrobat Document" r:id="rId2" imgW="5667177" imgH="801967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36761" y="1467127"/>
                        <a:ext cx="382905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6D13427-D9EA-7501-4E11-FFC56F9120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523924"/>
              </p:ext>
            </p:extLst>
          </p:nvPr>
        </p:nvGraphicFramePr>
        <p:xfrm>
          <a:off x="549276" y="1467127"/>
          <a:ext cx="382905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667177" imgH="8019676" progId="Acrobat.Document.DC">
                  <p:embed/>
                </p:oleObj>
              </mc:Choice>
              <mc:Fallback>
                <p:oleObj name="Acrobat Document" r:id="rId4" imgW="5667177" imgH="801967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9276" y="1467127"/>
                        <a:ext cx="382905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FA74FE7-D957-9F6C-F070-D299686242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144075"/>
              </p:ext>
            </p:extLst>
          </p:nvPr>
        </p:nvGraphicFramePr>
        <p:xfrm>
          <a:off x="7376887" y="1666640"/>
          <a:ext cx="4680064" cy="3471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8019842" imgH="5667285" progId="Acrobat.Document.DC">
                  <p:embed/>
                </p:oleObj>
              </mc:Choice>
              <mc:Fallback>
                <p:oleObj name="Acrobat Document" r:id="rId6" imgW="8019842" imgH="5667285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A74FE7-D957-9F6C-F070-D299686242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76887" y="1666640"/>
                        <a:ext cx="4680064" cy="34714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078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8906" y="1568782"/>
            <a:ext cx="5045529" cy="913259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rgbClr val="E28A2A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9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F4669-6A5A-47F4-BF2C-F4298F552736}"/>
              </a:ext>
            </a:extLst>
          </p:cNvPr>
          <p:cNvSpPr txBox="1"/>
          <p:nvPr/>
        </p:nvSpPr>
        <p:spPr>
          <a:xfrm>
            <a:off x="17928" y="-48229"/>
            <a:ext cx="12161594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C000"/>
                </a:solidFill>
                <a:latin typeface="Nexa Bold" panose="02000000000000000000" pitchFamily="50" charset="0"/>
              </a:defRPr>
            </a:lvl1pPr>
          </a:lstStyle>
          <a:p>
            <a:r>
              <a:rPr lang="en-AU" dirty="0"/>
              <a:t>Port Stephens regatta </a:t>
            </a:r>
          </a:p>
        </p:txBody>
      </p:sp>
      <p:pic>
        <p:nvPicPr>
          <p:cNvPr id="13" name="Picture 12" descr="A group of men in blue shirts&#10;&#10;Description automatically generated with medium confidence">
            <a:extLst>
              <a:ext uri="{FF2B5EF4-FFF2-40B4-BE49-F238E27FC236}">
                <a16:creationId xmlns:a16="http://schemas.microsoft.com/office/drawing/2014/main" id="{147ECEB2-ABA4-5078-529D-C27F70A8D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41" y="1568782"/>
            <a:ext cx="5045529" cy="3061275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9F3B3C7-A873-146C-9913-B84B9BBC13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513085"/>
              </p:ext>
            </p:extLst>
          </p:nvPr>
        </p:nvGraphicFramePr>
        <p:xfrm>
          <a:off x="721635" y="1314211"/>
          <a:ext cx="4987925" cy="3524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8019842" imgH="5667285" progId="Acrobat.Document.DC">
                  <p:embed/>
                </p:oleObj>
              </mc:Choice>
              <mc:Fallback>
                <p:oleObj name="Acrobat Document" r:id="rId3" imgW="8019842" imgH="5667285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99F3B3C7-A873-146C-9913-B84B9BBC13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1635" y="1314211"/>
                        <a:ext cx="4987925" cy="35247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924418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325</Words>
  <Application>Microsoft Office PowerPoint</Application>
  <PresentationFormat>Widescreen</PresentationFormat>
  <Paragraphs>49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Georgia, serif</vt:lpstr>
      <vt:lpstr>Nexa Bold</vt:lpstr>
      <vt:lpstr>Office Theme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Port Stephens Regatta- April Yknot- sailed in Division 1 Etre Jeunne- sailed in Division 2 Jazz Bar- 4th place in Division 2 Marri Nuwi- 2nd place in  Division 4 Majella – 3rd place in Division 4 </vt:lpstr>
      <vt:lpstr>Port Stephens Regatta </vt:lpstr>
      <vt:lpstr>PowerPoint Presentation</vt:lpstr>
      <vt:lpstr>Port Stephens- RMYC PH &amp; Cronulla Social</vt:lpstr>
      <vt:lpstr>Thankyou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Dodds</dc:creator>
  <cp:lastModifiedBy>Alistair Rowe</cp:lastModifiedBy>
  <cp:revision>13</cp:revision>
  <dcterms:created xsi:type="dcterms:W3CDTF">2023-04-10T02:43:05Z</dcterms:created>
  <dcterms:modified xsi:type="dcterms:W3CDTF">2024-08-10T06:12:02Z</dcterms:modified>
</cp:coreProperties>
</file>